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1287" r:id="rId2"/>
    <p:sldId id="1299" r:id="rId3"/>
    <p:sldId id="1269" r:id="rId4"/>
    <p:sldId id="1289" r:id="rId5"/>
    <p:sldId id="1290" r:id="rId6"/>
    <p:sldId id="1291" r:id="rId7"/>
    <p:sldId id="1300" r:id="rId8"/>
    <p:sldId id="1301" r:id="rId9"/>
    <p:sldId id="1293" r:id="rId10"/>
    <p:sldId id="1292" r:id="rId11"/>
    <p:sldId id="1302" r:id="rId12"/>
    <p:sldId id="1303" r:id="rId13"/>
    <p:sldId id="1296" r:id="rId14"/>
    <p:sldId id="1295" r:id="rId15"/>
    <p:sldId id="1298" r:id="rId16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FF66"/>
    <a:srgbClr val="CC9900"/>
    <a:srgbClr val="0000CC"/>
    <a:srgbClr val="FFFF99"/>
    <a:srgbClr val="FFCC99"/>
    <a:srgbClr val="FFCC66"/>
    <a:srgbClr val="FF0701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154" autoAdjust="0"/>
  </p:normalViewPr>
  <p:slideViewPr>
    <p:cSldViewPr>
      <p:cViewPr varScale="1">
        <p:scale>
          <a:sx n="110" d="100"/>
          <a:sy n="110" d="100"/>
        </p:scale>
        <p:origin x="157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Themen für die Prüfung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6455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</a:t>
            </a:r>
            <a:r>
              <a:rPr lang="de-DE" altLang="de-DE" dirty="0" smtClean="0"/>
              <a:t>6 – Teil 1 (Setup)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Setup und Hold Zeit</a:t>
            </a:r>
          </a:p>
          <a:p>
            <a:r>
              <a:rPr lang="de-DE" dirty="0" smtClean="0"/>
              <a:t>Ursachen, Folgen, Maßnahmen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625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</a:t>
            </a:r>
            <a:r>
              <a:rPr lang="de-DE" altLang="de-DE" dirty="0" smtClean="0"/>
              <a:t>6 – Teil 2 (Synthese)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>
                <a:solidFill>
                  <a:srgbClr val="0070C0"/>
                </a:solidFill>
              </a:rPr>
              <a:t>nur </a:t>
            </a:r>
            <a:r>
              <a:rPr lang="de-DE" dirty="0" smtClean="0">
                <a:solidFill>
                  <a:srgbClr val="0070C0"/>
                </a:solidFill>
              </a:rPr>
              <a:t>als </a:t>
            </a:r>
            <a:r>
              <a:rPr lang="de-DE" dirty="0" smtClean="0">
                <a:solidFill>
                  <a:srgbClr val="0070C0"/>
                </a:solidFill>
              </a:rPr>
              <a:t>Info</a:t>
            </a:r>
            <a:endParaRPr lang="de-DE" dirty="0" smtClean="0">
              <a:solidFill>
                <a:srgbClr val="0070C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6813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7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Addition von binären Zahlen – Prinzip</a:t>
            </a:r>
          </a:p>
          <a:p>
            <a:r>
              <a:rPr lang="de-DE" dirty="0" err="1" smtClean="0"/>
              <a:t>Volladdierer</a:t>
            </a:r>
            <a:r>
              <a:rPr lang="de-DE" dirty="0" smtClean="0"/>
              <a:t>/</a:t>
            </a:r>
            <a:r>
              <a:rPr lang="de-DE" dirty="0" err="1" smtClean="0"/>
              <a:t>Halbaddierer</a:t>
            </a:r>
            <a:r>
              <a:rPr lang="de-DE" dirty="0" smtClean="0"/>
              <a:t> – Tabelle, Realisierung mit Logischen Funktionen Schieberegister, Struktur, Anwendungen, mögliche </a:t>
            </a:r>
            <a:r>
              <a:rPr lang="de-DE" dirty="0" smtClean="0"/>
              <a:t>Probleme</a:t>
            </a:r>
          </a:p>
          <a:p>
            <a:r>
              <a:rPr lang="de-DE" dirty="0" smtClean="0">
                <a:solidFill>
                  <a:srgbClr val="0070C0"/>
                </a:solidFill>
              </a:rPr>
              <a:t>Seiten 6 – 21 (Implementierung vom </a:t>
            </a:r>
            <a:r>
              <a:rPr lang="de-DE" dirty="0" err="1">
                <a:solidFill>
                  <a:srgbClr val="0070C0"/>
                </a:solidFill>
              </a:rPr>
              <a:t>Volladdierer</a:t>
            </a:r>
            <a:r>
              <a:rPr lang="de-DE" dirty="0" smtClean="0">
                <a:solidFill>
                  <a:srgbClr val="0070C0"/>
                </a:solidFill>
              </a:rPr>
              <a:t>) als Info</a:t>
            </a:r>
            <a:endParaRPr lang="de-DE" dirty="0" smtClean="0">
              <a:solidFill>
                <a:srgbClr val="0070C0"/>
              </a:solidFill>
            </a:endParaRPr>
          </a:p>
          <a:p>
            <a:r>
              <a:rPr lang="de-DE" dirty="0" err="1" smtClean="0"/>
              <a:t>Pipelining</a:t>
            </a:r>
            <a:endParaRPr lang="de-DE" dirty="0" smtClean="0"/>
          </a:p>
          <a:p>
            <a:r>
              <a:rPr lang="de-DE" dirty="0" smtClean="0"/>
              <a:t>LSFR Zähler, Zahl von Zuständen, Funktionsweise</a:t>
            </a:r>
          </a:p>
          <a:p>
            <a:r>
              <a:rPr lang="de-DE" dirty="0" smtClean="0"/>
              <a:t>Pseudo Random Sequenz Zähler, Eigenschaften, Länge der Sequenz</a:t>
            </a:r>
          </a:p>
          <a:p>
            <a:r>
              <a:rPr lang="de-DE" dirty="0" smtClean="0"/>
              <a:t>Ripple Zähler – Funktionsweise</a:t>
            </a:r>
          </a:p>
          <a:p>
            <a:r>
              <a:rPr lang="de-DE" dirty="0" smtClean="0"/>
              <a:t>Synchroner Binärzähler, Implementierung mit </a:t>
            </a:r>
            <a:r>
              <a:rPr lang="de-DE" dirty="0" err="1" smtClean="0"/>
              <a:t>Halbaddierern</a:t>
            </a:r>
            <a:r>
              <a:rPr lang="de-DE" dirty="0" smtClean="0"/>
              <a:t> (</a:t>
            </a:r>
            <a:r>
              <a:rPr lang="de-DE" dirty="0" err="1"/>
              <a:t>E</a:t>
            </a:r>
            <a:r>
              <a:rPr lang="de-DE" dirty="0" err="1" smtClean="0"/>
              <a:t>nable</a:t>
            </a:r>
            <a:r>
              <a:rPr lang="de-DE" dirty="0" smtClean="0"/>
              <a:t> und </a:t>
            </a:r>
            <a:r>
              <a:rPr lang="de-DE" dirty="0" err="1" smtClean="0"/>
              <a:t>Reset</a:t>
            </a:r>
            <a:r>
              <a:rPr lang="de-DE" dirty="0" smtClean="0"/>
              <a:t>) Maximale Taktfrequenz</a:t>
            </a:r>
          </a:p>
          <a:p>
            <a:r>
              <a:rPr lang="de-DE" dirty="0" smtClean="0"/>
              <a:t>BCD Zähler</a:t>
            </a:r>
          </a:p>
          <a:p>
            <a:r>
              <a:rPr lang="de-DE" dirty="0" smtClean="0"/>
              <a:t>Schneller Binärzähler</a:t>
            </a:r>
          </a:p>
          <a:p>
            <a:r>
              <a:rPr lang="de-DE" dirty="0" err="1" smtClean="0"/>
              <a:t>Gräy</a:t>
            </a:r>
            <a:r>
              <a:rPr lang="de-DE" dirty="0" smtClean="0"/>
              <a:t> </a:t>
            </a:r>
            <a:r>
              <a:rPr lang="de-DE" dirty="0" smtClean="0"/>
              <a:t>Zähler </a:t>
            </a:r>
            <a:r>
              <a:rPr lang="de-DE" dirty="0" smtClean="0">
                <a:solidFill>
                  <a:srgbClr val="0070C0"/>
                </a:solidFill>
              </a:rPr>
              <a:t>(Seiten 41 – 46 als Info)</a:t>
            </a:r>
          </a:p>
          <a:p>
            <a:r>
              <a:rPr lang="de-DE" dirty="0" err="1" smtClean="0"/>
              <a:t>Scrambler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64526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8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879850"/>
          </a:xfrm>
        </p:spPr>
        <p:txBody>
          <a:bodyPr/>
          <a:lstStyle/>
          <a:p>
            <a:r>
              <a:rPr lang="de-DE" dirty="0" smtClean="0"/>
              <a:t>Chip zu Chip serielle Datenübertragung - Möglichkeiten</a:t>
            </a:r>
          </a:p>
          <a:p>
            <a:r>
              <a:rPr lang="de-DE" dirty="0" err="1" smtClean="0"/>
              <a:t>Serialisierer</a:t>
            </a:r>
            <a:r>
              <a:rPr lang="de-DE" dirty="0" smtClean="0"/>
              <a:t> – Blockschaltbild</a:t>
            </a:r>
          </a:p>
          <a:p>
            <a:r>
              <a:rPr lang="de-DE" dirty="0" err="1" smtClean="0"/>
              <a:t>Clock-Divider</a:t>
            </a:r>
            <a:r>
              <a:rPr lang="de-DE" dirty="0" smtClean="0"/>
              <a:t> – Blockschaltbild</a:t>
            </a:r>
          </a:p>
          <a:p>
            <a:r>
              <a:rPr lang="de-DE" dirty="0" smtClean="0"/>
              <a:t>Edge </a:t>
            </a:r>
            <a:r>
              <a:rPr lang="de-DE" dirty="0"/>
              <a:t>Detektor – Blockschaltbild</a:t>
            </a:r>
          </a:p>
          <a:p>
            <a:r>
              <a:rPr lang="de-DE" dirty="0" smtClean="0"/>
              <a:t>PLL – Hauptteile</a:t>
            </a:r>
          </a:p>
          <a:p>
            <a:r>
              <a:rPr lang="de-DE" dirty="0" smtClean="0"/>
              <a:t>Phasenkomparator – Blockschaltbild, Funktionsweise</a:t>
            </a:r>
          </a:p>
          <a:p>
            <a:r>
              <a:rPr lang="de-DE" dirty="0" smtClean="0"/>
              <a:t>Spannungsgesteuerter Ringoszillator – Schaltplan</a:t>
            </a:r>
            <a:r>
              <a:rPr lang="de-DE" dirty="0"/>
              <a:t>, Funktionsweise</a:t>
            </a:r>
            <a:endParaRPr lang="de-DE" dirty="0" smtClean="0"/>
          </a:p>
          <a:p>
            <a:r>
              <a:rPr lang="de-DE" dirty="0" smtClean="0"/>
              <a:t>LC Oszillator – </a:t>
            </a:r>
            <a:r>
              <a:rPr lang="de-DE" dirty="0"/>
              <a:t>Schaltplan, </a:t>
            </a:r>
            <a:r>
              <a:rPr lang="de-DE" dirty="0" smtClean="0"/>
              <a:t>Funktionsweise</a:t>
            </a:r>
          </a:p>
          <a:p>
            <a:r>
              <a:rPr lang="de-DE" dirty="0" smtClean="0"/>
              <a:t>Ladungspumpe </a:t>
            </a:r>
            <a:r>
              <a:rPr lang="de-DE" dirty="0" smtClean="0"/>
              <a:t>– Blockschaltbild</a:t>
            </a:r>
          </a:p>
          <a:p>
            <a:r>
              <a:rPr lang="de-DE" dirty="0" smtClean="0"/>
              <a:t>Stabilität </a:t>
            </a:r>
            <a:endParaRPr lang="de-DE" dirty="0" smtClean="0"/>
          </a:p>
          <a:p>
            <a:r>
              <a:rPr lang="de-DE" dirty="0" smtClean="0">
                <a:solidFill>
                  <a:srgbClr val="0070C0"/>
                </a:solidFill>
              </a:rPr>
              <a:t>Seiten ab 63 als Info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84140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9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Speicherstruktur (</a:t>
            </a:r>
            <a:r>
              <a:rPr lang="de-DE" dirty="0" err="1" smtClean="0"/>
              <a:t>Addressen</a:t>
            </a:r>
            <a:r>
              <a:rPr lang="de-DE" dirty="0" smtClean="0"/>
              <a:t>, </a:t>
            </a:r>
            <a:r>
              <a:rPr lang="de-DE" dirty="0" err="1" smtClean="0"/>
              <a:t>Bitlininen</a:t>
            </a:r>
            <a:r>
              <a:rPr lang="de-DE" dirty="0" smtClean="0"/>
              <a:t>)</a:t>
            </a:r>
          </a:p>
          <a:p>
            <a:r>
              <a:rPr lang="de-DE" dirty="0" smtClean="0"/>
              <a:t>SRAM – Transistorschaltung, Funktionsweise, </a:t>
            </a:r>
            <a:r>
              <a:rPr lang="de-DE" dirty="0" err="1" smtClean="0"/>
              <a:t>Precharge</a:t>
            </a:r>
            <a:r>
              <a:rPr lang="de-DE" dirty="0" smtClean="0"/>
              <a:t>, Sense-</a:t>
            </a:r>
            <a:r>
              <a:rPr lang="de-DE" dirty="0" err="1" smtClean="0"/>
              <a:t>Amplifier</a:t>
            </a:r>
            <a:r>
              <a:rPr lang="de-DE" dirty="0"/>
              <a:t> </a:t>
            </a:r>
            <a:r>
              <a:rPr lang="de-DE" dirty="0" smtClean="0"/>
              <a:t>DRAM </a:t>
            </a:r>
            <a:r>
              <a:rPr lang="de-DE" dirty="0" smtClean="0"/>
              <a:t>– Transistorschaltung, Funktionsweise, Refresh</a:t>
            </a:r>
          </a:p>
          <a:p>
            <a:r>
              <a:rPr lang="de-DE" dirty="0" smtClean="0"/>
              <a:t>Permanente Speicher mit Transistoren – Funktionsweise (Veränderung von Schwellen)</a:t>
            </a:r>
          </a:p>
          <a:p>
            <a:r>
              <a:rPr lang="de-DE" dirty="0" smtClean="0"/>
              <a:t>EEPROM – Funktionsweise (Floating Gate)</a:t>
            </a:r>
          </a:p>
          <a:p>
            <a:r>
              <a:rPr lang="de-DE" dirty="0" err="1" smtClean="0">
                <a:solidFill>
                  <a:srgbClr val="FF0000"/>
                </a:solidFill>
              </a:rPr>
              <a:t>FeRAM</a:t>
            </a:r>
            <a:r>
              <a:rPr lang="de-DE" dirty="0" smtClean="0">
                <a:solidFill>
                  <a:srgbClr val="FF0000"/>
                </a:solidFill>
              </a:rPr>
              <a:t> – nur Info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98687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Place </a:t>
            </a:r>
            <a:r>
              <a:rPr lang="de-DE" altLang="de-DE" dirty="0" err="1" smtClean="0"/>
              <a:t>and</a:t>
            </a:r>
            <a:r>
              <a:rPr lang="de-DE" altLang="de-DE" dirty="0" smtClean="0"/>
              <a:t> Route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Schritte (s. Seite 3)</a:t>
            </a:r>
          </a:p>
          <a:p>
            <a:r>
              <a:rPr lang="de-DE" dirty="0" smtClean="0">
                <a:solidFill>
                  <a:srgbClr val="3333CC"/>
                </a:solidFill>
              </a:rPr>
              <a:t>Andere Seiten als Info</a:t>
            </a:r>
            <a:endParaRPr lang="de-DE" dirty="0" smtClean="0"/>
          </a:p>
          <a:p>
            <a:r>
              <a:rPr lang="de-DE" dirty="0" smtClean="0"/>
              <a:t>TODO für I. Peric: Text 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57121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1A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err="1" smtClean="0">
                <a:solidFill>
                  <a:srgbClr val="0070C0"/>
                </a:solidFill>
              </a:rPr>
              <a:t>Digitaldesignflow</a:t>
            </a:r>
            <a:r>
              <a:rPr lang="de-DE" dirty="0" smtClean="0">
                <a:solidFill>
                  <a:srgbClr val="0070C0"/>
                </a:solidFill>
              </a:rPr>
              <a:t> – als Info</a:t>
            </a:r>
            <a:endParaRPr lang="de-DE" dirty="0">
              <a:solidFill>
                <a:srgbClr val="0070C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45764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1B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Disjunktive </a:t>
            </a:r>
            <a:r>
              <a:rPr lang="de-DE" dirty="0" smtClean="0"/>
              <a:t>Normalform (z.B. Komparator)</a:t>
            </a:r>
          </a:p>
          <a:p>
            <a:r>
              <a:rPr lang="de-DE" dirty="0" smtClean="0"/>
              <a:t>Absorptionsregeln</a:t>
            </a:r>
          </a:p>
          <a:p>
            <a:r>
              <a:rPr lang="de-DE" dirty="0"/>
              <a:t>(X &amp; Ai) | X = </a:t>
            </a:r>
            <a:r>
              <a:rPr lang="de-DE" dirty="0" smtClean="0"/>
              <a:t>X</a:t>
            </a:r>
          </a:p>
          <a:p>
            <a:r>
              <a:rPr lang="de-DE" dirty="0"/>
              <a:t>(X &amp; Ai) | (X &amp; !Ai</a:t>
            </a:r>
            <a:r>
              <a:rPr lang="de-DE" dirty="0" smtClean="0"/>
              <a:t>) = X</a:t>
            </a:r>
          </a:p>
          <a:p>
            <a:r>
              <a:rPr lang="de-DE" dirty="0" smtClean="0"/>
              <a:t>NAND/NOR mit Schaltern und Widerständen</a:t>
            </a:r>
          </a:p>
          <a:p>
            <a:r>
              <a:rPr lang="de-DE" dirty="0" smtClean="0"/>
              <a:t>Inverter</a:t>
            </a:r>
            <a:endParaRPr lang="de-DE" dirty="0"/>
          </a:p>
          <a:p>
            <a:r>
              <a:rPr lang="de-DE" dirty="0" smtClean="0"/>
              <a:t>8-bit </a:t>
            </a:r>
            <a:r>
              <a:rPr lang="de-DE" dirty="0" err="1" smtClean="0"/>
              <a:t>Addierer</a:t>
            </a:r>
            <a:r>
              <a:rPr lang="de-DE" dirty="0" smtClean="0"/>
              <a:t>, Funktionsweise, Summe, Übertrag</a:t>
            </a:r>
          </a:p>
          <a:p>
            <a:r>
              <a:rPr lang="de-DE" dirty="0" smtClean="0"/>
              <a:t>Kombinatorische, Sequenzielle Schaltungen – Unterschied</a:t>
            </a:r>
          </a:p>
          <a:p>
            <a:r>
              <a:rPr lang="de-DE" dirty="0" smtClean="0"/>
              <a:t>Beispiel </a:t>
            </a:r>
            <a:r>
              <a:rPr lang="de-DE" dirty="0" err="1" smtClean="0"/>
              <a:t>Timer</a:t>
            </a:r>
            <a:endParaRPr lang="de-DE" dirty="0" smtClean="0"/>
          </a:p>
          <a:p>
            <a:r>
              <a:rPr lang="de-DE" dirty="0" smtClean="0"/>
              <a:t>Unterschied Flip-Flop/</a:t>
            </a:r>
            <a:r>
              <a:rPr lang="de-DE" dirty="0" err="1" smtClean="0"/>
              <a:t>Latch</a:t>
            </a:r>
            <a:endParaRPr lang="de-DE" dirty="0" smtClean="0"/>
          </a:p>
          <a:p>
            <a:r>
              <a:rPr lang="de-DE" dirty="0" smtClean="0"/>
              <a:t>Flip-Flop/</a:t>
            </a:r>
            <a:r>
              <a:rPr lang="de-DE" dirty="0" err="1" smtClean="0"/>
              <a:t>Latch</a:t>
            </a:r>
            <a:r>
              <a:rPr lang="de-DE" dirty="0" smtClean="0"/>
              <a:t> </a:t>
            </a:r>
            <a:r>
              <a:rPr lang="de-DE" dirty="0"/>
              <a:t>R</a:t>
            </a:r>
            <a:r>
              <a:rPr lang="de-DE" dirty="0" smtClean="0"/>
              <a:t>ealisierung mit Kondensatoren und Schaltern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3157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2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NMOS</a:t>
            </a:r>
          </a:p>
          <a:p>
            <a:r>
              <a:rPr lang="de-DE" dirty="0" smtClean="0"/>
              <a:t>Wann leitet ein NMOS, was ist die </a:t>
            </a:r>
            <a:r>
              <a:rPr lang="de-DE" dirty="0" err="1" smtClean="0"/>
              <a:t>Schwellespannung</a:t>
            </a:r>
            <a:endParaRPr lang="de-DE" dirty="0"/>
          </a:p>
          <a:p>
            <a:r>
              <a:rPr lang="de-DE" dirty="0" smtClean="0"/>
              <a:t>Einfache Schaltungen mit MOSFETs</a:t>
            </a:r>
          </a:p>
          <a:p>
            <a:r>
              <a:rPr lang="de-DE" dirty="0" smtClean="0"/>
              <a:t>NMOS / PMOS Unterschiede</a:t>
            </a:r>
            <a:endParaRPr lang="de-DE" dirty="0"/>
          </a:p>
          <a:p>
            <a:r>
              <a:rPr lang="de-DE" dirty="0" smtClean="0"/>
              <a:t>NMOS Inverter mit </a:t>
            </a:r>
            <a:r>
              <a:rPr lang="de-DE" dirty="0" err="1" smtClean="0"/>
              <a:t>Pullup</a:t>
            </a:r>
            <a:r>
              <a:rPr lang="de-DE" dirty="0" smtClean="0"/>
              <a:t> Widerstand</a:t>
            </a:r>
          </a:p>
          <a:p>
            <a:r>
              <a:rPr lang="de-DE" dirty="0" smtClean="0"/>
              <a:t>PMOS Inverter mit </a:t>
            </a:r>
            <a:r>
              <a:rPr lang="de-DE" dirty="0" err="1" smtClean="0"/>
              <a:t>Pulldown</a:t>
            </a:r>
            <a:r>
              <a:rPr lang="de-DE" dirty="0" smtClean="0"/>
              <a:t> Widerstand</a:t>
            </a:r>
          </a:p>
          <a:p>
            <a:r>
              <a:rPr lang="de-DE" dirty="0" smtClean="0"/>
              <a:t>RTL Logikfamilie – Vor- und Nachteile</a:t>
            </a:r>
          </a:p>
          <a:p>
            <a:r>
              <a:rPr lang="de-DE" dirty="0" smtClean="0"/>
              <a:t>CMOS Inverter – Vorteile</a:t>
            </a:r>
          </a:p>
          <a:p>
            <a:r>
              <a:rPr lang="de-DE" dirty="0" smtClean="0"/>
              <a:t>Herleitung von CMOS-Inverter Kennlinie</a:t>
            </a:r>
          </a:p>
          <a:p>
            <a:r>
              <a:rPr lang="de-DE" dirty="0" smtClean="0"/>
              <a:t>NMOFET Kennlinie, Bereiche (z.B. Sättigung), Formel und Parameter, Unterschied PMOS/NMOS (z.B. Mobilität von Ladungsträgern)</a:t>
            </a:r>
          </a:p>
          <a:p>
            <a:r>
              <a:rPr lang="de-DE" dirty="0" smtClean="0"/>
              <a:t>Nichtlinearität von Kennlinie – Folgen, Logische Pegeln</a:t>
            </a:r>
          </a:p>
          <a:p>
            <a:r>
              <a:rPr lang="de-DE" dirty="0" smtClean="0"/>
              <a:t>Geschwindigkeit des Inverters (Wovon hängt die Geschwindigkeit ab?)</a:t>
            </a:r>
          </a:p>
          <a:p>
            <a:r>
              <a:rPr lang="de-DE" dirty="0" smtClean="0"/>
              <a:t>Layout des Inverters – Skizze. Unterschied INV1/INV2</a:t>
            </a:r>
          </a:p>
          <a:p>
            <a:r>
              <a:rPr lang="de-DE" dirty="0" err="1"/>
              <a:t>Taktbaum</a:t>
            </a:r>
            <a:r>
              <a:rPr lang="de-DE" dirty="0"/>
              <a:t>: Optimierung von </a:t>
            </a:r>
            <a:r>
              <a:rPr lang="de-DE" dirty="0" err="1"/>
              <a:t>Inverterketten</a:t>
            </a: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57900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3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Die wichtigsten Booleschen Funktionen von zwei Variablen</a:t>
            </a:r>
          </a:p>
          <a:p>
            <a:r>
              <a:rPr lang="de-DE" dirty="0"/>
              <a:t>NAND, NOR, </a:t>
            </a:r>
            <a:r>
              <a:rPr lang="de-DE" dirty="0" smtClean="0"/>
              <a:t>EXNOR</a:t>
            </a:r>
          </a:p>
          <a:p>
            <a:r>
              <a:rPr lang="de-DE" dirty="0" smtClean="0"/>
              <a:t>Wahrheitstabellen dieser Funktionen</a:t>
            </a:r>
          </a:p>
          <a:p>
            <a:r>
              <a:rPr lang="de-DE" dirty="0" smtClean="0"/>
              <a:t>Realisierung von AND/OR/EXOR (… + Inverter)</a:t>
            </a:r>
          </a:p>
          <a:p>
            <a:r>
              <a:rPr lang="de-DE" dirty="0" smtClean="0"/>
              <a:t>EXNOR mit AND/OR - Realisierung</a:t>
            </a:r>
          </a:p>
          <a:p>
            <a:r>
              <a:rPr lang="de-DE" dirty="0" smtClean="0"/>
              <a:t>Umwandlung NOR in NAND</a:t>
            </a:r>
          </a:p>
          <a:p>
            <a:r>
              <a:rPr lang="de-DE" dirty="0" smtClean="0"/>
              <a:t>EXOR mit NAND (Realisierung)</a:t>
            </a:r>
          </a:p>
          <a:p>
            <a:r>
              <a:rPr lang="de-DE" dirty="0" smtClean="0"/>
              <a:t>CMOS Gatter:</a:t>
            </a:r>
          </a:p>
          <a:p>
            <a:r>
              <a:rPr lang="de-DE" dirty="0" smtClean="0"/>
              <a:t>CMOS NAND, NOR, EXNOR</a:t>
            </a:r>
          </a:p>
          <a:p>
            <a:r>
              <a:rPr lang="de-DE" dirty="0" smtClean="0"/>
              <a:t>NOR/NAND mit mehreren Eingängen</a:t>
            </a:r>
          </a:p>
          <a:p>
            <a:r>
              <a:rPr lang="de-DE" dirty="0" smtClean="0"/>
              <a:t>Multiplexer mit 2 Eingängen – Realisierung mit NANDs</a:t>
            </a:r>
          </a:p>
          <a:p>
            <a:r>
              <a:rPr lang="de-DE" dirty="0" err="1" smtClean="0"/>
              <a:t>Gated</a:t>
            </a:r>
            <a:r>
              <a:rPr lang="de-DE" dirty="0" smtClean="0"/>
              <a:t> Inverter</a:t>
            </a:r>
          </a:p>
          <a:p>
            <a:r>
              <a:rPr lang="de-DE" dirty="0" smtClean="0"/>
              <a:t>Multiplexer mit </a:t>
            </a:r>
            <a:r>
              <a:rPr lang="de-DE" dirty="0" err="1" smtClean="0"/>
              <a:t>Gated</a:t>
            </a:r>
            <a:r>
              <a:rPr lang="de-DE" dirty="0" smtClean="0"/>
              <a:t> Invertern</a:t>
            </a:r>
          </a:p>
          <a:p>
            <a:r>
              <a:rPr lang="de-DE" dirty="0" smtClean="0"/>
              <a:t>EXNOR aus Multiplexer</a:t>
            </a:r>
          </a:p>
          <a:p>
            <a:r>
              <a:rPr lang="de-DE" dirty="0" smtClean="0"/>
              <a:t>Multiplexer mit mehreren Eingängen/</a:t>
            </a:r>
            <a:r>
              <a:rPr lang="de-DE" dirty="0" err="1" smtClean="0"/>
              <a:t>Dekoder</a:t>
            </a:r>
            <a:endParaRPr lang="de-DE" dirty="0" smtClean="0"/>
          </a:p>
          <a:p>
            <a:r>
              <a:rPr lang="de-DE" dirty="0" smtClean="0"/>
              <a:t>Analog- Digitalmultiplexer – Unterschied</a:t>
            </a:r>
          </a:p>
          <a:p>
            <a:r>
              <a:rPr lang="de-DE" dirty="0" err="1" smtClean="0"/>
              <a:t>Demultiplexer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0752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3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Multiplexer/</a:t>
            </a:r>
            <a:r>
              <a:rPr lang="de-DE" dirty="0" err="1" smtClean="0"/>
              <a:t>Demultiplexer</a:t>
            </a:r>
            <a:r>
              <a:rPr lang="de-DE" dirty="0" smtClean="0"/>
              <a:t> als Baumstruktur</a:t>
            </a:r>
          </a:p>
          <a:p>
            <a:r>
              <a:rPr lang="de-DE" dirty="0" err="1" smtClean="0"/>
              <a:t>Latch</a:t>
            </a:r>
            <a:r>
              <a:rPr lang="de-DE" dirty="0" smtClean="0"/>
              <a:t> und Flip-Flop – Funktionsweise/Unterschied</a:t>
            </a:r>
          </a:p>
          <a:p>
            <a:r>
              <a:rPr lang="de-DE" dirty="0" smtClean="0"/>
              <a:t>Statische Speicherzelle – Funktionsweise/positive Rückkopplung/Arbeitspunkt</a:t>
            </a:r>
          </a:p>
          <a:p>
            <a:r>
              <a:rPr lang="de-DE" dirty="0" err="1" smtClean="0"/>
              <a:t>Latch</a:t>
            </a:r>
            <a:r>
              <a:rPr lang="de-DE" dirty="0" smtClean="0"/>
              <a:t> basiert auf einem Multiplexer</a:t>
            </a:r>
          </a:p>
          <a:p>
            <a:r>
              <a:rPr lang="de-DE" dirty="0" smtClean="0"/>
              <a:t>CMOS Flip-Flop</a:t>
            </a:r>
          </a:p>
          <a:p>
            <a:r>
              <a:rPr lang="de-DE" dirty="0"/>
              <a:t>CMOS </a:t>
            </a:r>
            <a:r>
              <a:rPr lang="de-DE" dirty="0" smtClean="0"/>
              <a:t>Flip-Flop mit </a:t>
            </a:r>
            <a:r>
              <a:rPr lang="de-DE" dirty="0" err="1" smtClean="0"/>
              <a:t>Reset</a:t>
            </a:r>
            <a:endParaRPr lang="de-DE" dirty="0" smtClean="0"/>
          </a:p>
          <a:p>
            <a:r>
              <a:rPr lang="de-DE" dirty="0" smtClean="0">
                <a:solidFill>
                  <a:srgbClr val="0070C0"/>
                </a:solidFill>
              </a:rPr>
              <a:t>TTL-, ECL-, </a:t>
            </a:r>
            <a:r>
              <a:rPr lang="de-DE" dirty="0" err="1" smtClean="0">
                <a:solidFill>
                  <a:srgbClr val="0070C0"/>
                </a:solidFill>
              </a:rPr>
              <a:t>Neuromorphic</a:t>
            </a:r>
            <a:r>
              <a:rPr lang="de-DE" dirty="0" smtClean="0">
                <a:solidFill>
                  <a:srgbClr val="0070C0"/>
                </a:solidFill>
              </a:rPr>
              <a:t>- oder Quanten-Gatter (nicht für Prüfung)</a:t>
            </a:r>
            <a:endParaRPr lang="de-DE" dirty="0">
              <a:solidFill>
                <a:srgbClr val="0070C0"/>
              </a:solidFill>
            </a:endParaRP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8723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4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VERILOG-Sprache</a:t>
            </a:r>
          </a:p>
          <a:p>
            <a:r>
              <a:rPr lang="de-DE" dirty="0" smtClean="0"/>
              <a:t>Wichtig:</a:t>
            </a:r>
            <a:endParaRPr lang="de-DE" dirty="0" smtClean="0"/>
          </a:p>
          <a:p>
            <a:r>
              <a:rPr lang="de-DE" dirty="0"/>
              <a:t>„Reg“ und „</a:t>
            </a:r>
            <a:r>
              <a:rPr lang="de-DE" dirty="0" err="1"/>
              <a:t>wire</a:t>
            </a:r>
            <a:r>
              <a:rPr lang="de-DE" dirty="0"/>
              <a:t>“ </a:t>
            </a:r>
            <a:r>
              <a:rPr lang="de-DE" dirty="0" smtClean="0"/>
              <a:t>(</a:t>
            </a:r>
            <a:r>
              <a:rPr lang="de-DE" dirty="0"/>
              <a:t>Seite </a:t>
            </a:r>
            <a:r>
              <a:rPr lang="de-DE" dirty="0" smtClean="0"/>
              <a:t>6</a:t>
            </a:r>
            <a:r>
              <a:rPr lang="de-DE" dirty="0"/>
              <a:t>)</a:t>
            </a:r>
          </a:p>
          <a:p>
            <a:r>
              <a:rPr lang="de-DE" dirty="0"/>
              <a:t>Unterschied zwischen </a:t>
            </a:r>
            <a:r>
              <a:rPr lang="de-DE" dirty="0" err="1"/>
              <a:t>Blocking</a:t>
            </a:r>
            <a:r>
              <a:rPr lang="de-DE" dirty="0"/>
              <a:t>- und </a:t>
            </a:r>
            <a:r>
              <a:rPr lang="de-DE" dirty="0" err="1"/>
              <a:t>Nonblocking-Assignment</a:t>
            </a:r>
            <a:r>
              <a:rPr lang="de-DE" dirty="0"/>
              <a:t> </a:t>
            </a:r>
            <a:r>
              <a:rPr lang="de-DE" dirty="0" smtClean="0"/>
              <a:t>(</a:t>
            </a:r>
            <a:r>
              <a:rPr lang="de-DE" dirty="0"/>
              <a:t>Seite </a:t>
            </a:r>
            <a:r>
              <a:rPr lang="de-DE" dirty="0" smtClean="0"/>
              <a:t>12</a:t>
            </a:r>
            <a:r>
              <a:rPr lang="de-DE" dirty="0"/>
              <a:t>)</a:t>
            </a:r>
          </a:p>
          <a:p>
            <a:r>
              <a:rPr lang="de-DE" dirty="0"/>
              <a:t>Kontinuierliche Zuweisungen </a:t>
            </a:r>
            <a:r>
              <a:rPr lang="de-DE" dirty="0" smtClean="0"/>
              <a:t>(</a:t>
            </a:r>
            <a:r>
              <a:rPr lang="de-DE" dirty="0"/>
              <a:t>Seite </a:t>
            </a:r>
            <a:r>
              <a:rPr lang="de-DE" dirty="0" smtClean="0"/>
              <a:t>15)</a:t>
            </a:r>
            <a:endParaRPr lang="de-DE" dirty="0" smtClean="0"/>
          </a:p>
          <a:p>
            <a:r>
              <a:rPr lang="de-DE" dirty="0" smtClean="0"/>
              <a:t>Code </a:t>
            </a:r>
            <a:r>
              <a:rPr lang="de-DE" dirty="0" smtClean="0"/>
              <a:t>eines </a:t>
            </a:r>
            <a:r>
              <a:rPr lang="de-DE" dirty="0" smtClean="0"/>
              <a:t>Zählers </a:t>
            </a:r>
            <a:r>
              <a:rPr lang="de-DE" dirty="0" smtClean="0"/>
              <a:t>(Seite 18)</a:t>
            </a:r>
            <a:endParaRPr lang="de-DE" dirty="0"/>
          </a:p>
          <a:p>
            <a:r>
              <a:rPr lang="de-DE" dirty="0" err="1" smtClean="0"/>
              <a:t>Testbench</a:t>
            </a:r>
            <a:r>
              <a:rPr lang="de-DE" dirty="0" smtClean="0"/>
              <a:t> und Taktgenerator (Seite 21)</a:t>
            </a:r>
          </a:p>
          <a:p>
            <a:r>
              <a:rPr lang="de-DE" dirty="0"/>
              <a:t>Code eines Flipflops </a:t>
            </a:r>
            <a:r>
              <a:rPr lang="de-DE" dirty="0" smtClean="0"/>
              <a:t>mit synchronem und asynchronem </a:t>
            </a:r>
            <a:r>
              <a:rPr lang="de-DE" dirty="0" err="1" smtClean="0"/>
              <a:t>Reset</a:t>
            </a:r>
            <a:r>
              <a:rPr lang="de-DE" dirty="0" smtClean="0"/>
              <a:t> (Seite </a:t>
            </a:r>
            <a:r>
              <a:rPr lang="de-DE" dirty="0"/>
              <a:t>28</a:t>
            </a:r>
            <a:r>
              <a:rPr lang="de-DE" dirty="0" smtClean="0"/>
              <a:t>)</a:t>
            </a:r>
          </a:p>
          <a:p>
            <a:r>
              <a:rPr lang="en-US" dirty="0" err="1"/>
              <a:t>Einige</a:t>
            </a:r>
            <a:r>
              <a:rPr lang="en-US" dirty="0"/>
              <a:t> </a:t>
            </a:r>
            <a:r>
              <a:rPr lang="en-US" dirty="0" err="1" smtClean="0"/>
              <a:t>Regeln</a:t>
            </a:r>
            <a:r>
              <a:rPr lang="en-US" dirty="0" smtClean="0"/>
              <a:t>: </a:t>
            </a:r>
            <a:r>
              <a:rPr lang="de-DE" dirty="0" smtClean="0"/>
              <a:t>Seite 29</a:t>
            </a:r>
          </a:p>
          <a:p>
            <a:r>
              <a:rPr lang="de-DE" dirty="0" smtClean="0">
                <a:solidFill>
                  <a:srgbClr val="0070C0"/>
                </a:solidFill>
              </a:rPr>
              <a:t>Andere Seiten als Info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1889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</a:t>
            </a:r>
            <a:r>
              <a:rPr lang="de-DE" altLang="de-DE" dirty="0" smtClean="0"/>
              <a:t>5 (Teil 1)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err="1" smtClean="0"/>
              <a:t>Kodierer</a:t>
            </a:r>
            <a:endParaRPr lang="de-DE" dirty="0" smtClean="0"/>
          </a:p>
          <a:p>
            <a:r>
              <a:rPr lang="de-DE" dirty="0" smtClean="0"/>
              <a:t>Verwendung von </a:t>
            </a:r>
            <a:r>
              <a:rPr lang="de-DE" dirty="0" err="1" smtClean="0"/>
              <a:t>Karnaugh</a:t>
            </a:r>
            <a:r>
              <a:rPr lang="de-DE" dirty="0" smtClean="0"/>
              <a:t> Tabellen auf einem einfachen Beispiel z.B. Y </a:t>
            </a:r>
            <a:r>
              <a:rPr lang="de-DE" dirty="0"/>
              <a:t>= DCBA + DCB!A + D!CBA </a:t>
            </a:r>
            <a:r>
              <a:rPr lang="de-DE" dirty="0" smtClean="0"/>
              <a:t>D!CB!A</a:t>
            </a:r>
          </a:p>
          <a:p>
            <a:r>
              <a:rPr lang="de-DE" dirty="0" err="1" smtClean="0"/>
              <a:t>Glitch</a:t>
            </a:r>
            <a:r>
              <a:rPr lang="de-DE" dirty="0" smtClean="0"/>
              <a:t>/</a:t>
            </a:r>
            <a:r>
              <a:rPr lang="de-DE" dirty="0" err="1" smtClean="0"/>
              <a:t>Karhanugh</a:t>
            </a:r>
            <a:r>
              <a:rPr lang="de-DE" dirty="0" smtClean="0"/>
              <a:t> Tabelle, Design von </a:t>
            </a:r>
            <a:r>
              <a:rPr lang="de-DE" dirty="0" err="1" smtClean="0"/>
              <a:t>Glitch</a:t>
            </a:r>
            <a:r>
              <a:rPr lang="de-DE" dirty="0" smtClean="0"/>
              <a:t>-freien Schaltungen</a:t>
            </a:r>
          </a:p>
          <a:p>
            <a:r>
              <a:rPr lang="de-DE" dirty="0" smtClean="0"/>
              <a:t>Grey Code – Idee, Verwendung, Realisierung mit einem Binärzähler (Prinzip)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91208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</a:t>
            </a:r>
            <a:r>
              <a:rPr lang="de-DE" altLang="de-DE" dirty="0" smtClean="0"/>
              <a:t>5 (Teil 2)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889250"/>
          </a:xfrm>
        </p:spPr>
        <p:txBody>
          <a:bodyPr/>
          <a:lstStyle/>
          <a:p>
            <a:r>
              <a:rPr lang="de-DE" dirty="0" smtClean="0"/>
              <a:t>Zustandsmaschinen</a:t>
            </a:r>
          </a:p>
          <a:p>
            <a:r>
              <a:rPr lang="de-DE" dirty="0" smtClean="0"/>
              <a:t>Typen (Moore </a:t>
            </a:r>
            <a:r>
              <a:rPr lang="de-DE" dirty="0" err="1" smtClean="0"/>
              <a:t>Mealy</a:t>
            </a:r>
            <a:r>
              <a:rPr lang="de-DE" dirty="0" smtClean="0"/>
              <a:t>)</a:t>
            </a:r>
            <a:endParaRPr lang="de-DE" dirty="0"/>
          </a:p>
          <a:p>
            <a:r>
              <a:rPr lang="de-DE" dirty="0" smtClean="0"/>
              <a:t>Beispiel </a:t>
            </a:r>
            <a:r>
              <a:rPr lang="de-DE" dirty="0" err="1" smtClean="0"/>
              <a:t>Timer</a:t>
            </a:r>
            <a:r>
              <a:rPr lang="de-DE" dirty="0" smtClean="0"/>
              <a:t> – Zustandsdiagram, Funktionsweise</a:t>
            </a:r>
          </a:p>
          <a:p>
            <a:r>
              <a:rPr lang="de-DE" dirty="0" smtClean="0">
                <a:solidFill>
                  <a:srgbClr val="0070C0"/>
                </a:solidFill>
              </a:rPr>
              <a:t>Ab Seite 21 nur als Info</a:t>
            </a:r>
            <a:endParaRPr lang="de-DE" dirty="0" smtClean="0">
              <a:solidFill>
                <a:srgbClr val="0070C0"/>
              </a:solidFill>
            </a:endParaRPr>
          </a:p>
          <a:p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4289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667</Words>
  <Application>Microsoft Office PowerPoint</Application>
  <PresentationFormat>Bildschirmpräsentation (4:3)</PresentationFormat>
  <Paragraphs>132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7" baseType="lpstr">
      <vt:lpstr>Arial</vt:lpstr>
      <vt:lpstr>SDSSMALL2_2</vt:lpstr>
      <vt:lpstr>Themen für die Prüfung</vt:lpstr>
      <vt:lpstr>Vorlesung 1A</vt:lpstr>
      <vt:lpstr>Vorlesung 1B</vt:lpstr>
      <vt:lpstr>Vorlesung 2</vt:lpstr>
      <vt:lpstr>Vorlesung 3</vt:lpstr>
      <vt:lpstr>Vorlesung 3</vt:lpstr>
      <vt:lpstr>Vorlesung 4</vt:lpstr>
      <vt:lpstr>Vorlesung 5 (Teil 1)</vt:lpstr>
      <vt:lpstr>Vorlesung 5 (Teil 2)</vt:lpstr>
      <vt:lpstr>Vorlesung 6 – Teil 1 (Setup)</vt:lpstr>
      <vt:lpstr>Vorlesung 6 – Teil 2 (Synthese)</vt:lpstr>
      <vt:lpstr>Vorlesung 7</vt:lpstr>
      <vt:lpstr>Vorlesung 8</vt:lpstr>
      <vt:lpstr>Vorlesung 9</vt:lpstr>
      <vt:lpstr>Vorlesung Place and Route</vt:lpstr>
    </vt:vector>
  </TitlesOfParts>
  <Company>University Mannheim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Peric, Ivan (IPE)</cp:lastModifiedBy>
  <cp:revision>1547</cp:revision>
  <dcterms:created xsi:type="dcterms:W3CDTF">2010-08-30T10:07:17Z</dcterms:created>
  <dcterms:modified xsi:type="dcterms:W3CDTF">2019-07-26T06:32:58Z</dcterms:modified>
</cp:coreProperties>
</file>